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04" r:id="rId1"/>
  </p:sldMasterIdLst>
  <p:sldIdLst>
    <p:sldId id="256" r:id="rId2"/>
    <p:sldId id="280" r:id="rId3"/>
    <p:sldId id="270" r:id="rId4"/>
    <p:sldId id="282" r:id="rId5"/>
    <p:sldId id="283" r:id="rId6"/>
    <p:sldId id="284" r:id="rId7"/>
    <p:sldId id="2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3622"/>
  </p:normalViewPr>
  <p:slideViewPr>
    <p:cSldViewPr snapToGrid="0">
      <p:cViewPr varScale="1">
        <p:scale>
          <a:sx n="108" d="100"/>
          <a:sy n="108" d="100"/>
        </p:scale>
        <p:origin x="6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90364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787762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237289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15117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AM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4234596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076175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58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4585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15459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854124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733059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AM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473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112E462-E3AB-27DF-0FCE-7AD6F0CC3D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y-AM" sz="5400" dirty="0"/>
              <a:t>Առաջնորդական հմտությունների զարգացում</a:t>
            </a:r>
            <a:endParaRPr lang="en-AM" sz="5400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8479B192-475D-974D-E936-E889F7118F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y-AM" sz="2400" dirty="0"/>
              <a:t>Դաս 3</a:t>
            </a:r>
            <a:r>
              <a:rPr lang="en-US" sz="2400" dirty="0"/>
              <a:t>-</a:t>
            </a:r>
            <a:r>
              <a:rPr lang="hy-AM" sz="2400" dirty="0"/>
              <a:t>րդ</a:t>
            </a:r>
          </a:p>
          <a:p>
            <a:r>
              <a:rPr lang="hy-AM" sz="2400" dirty="0"/>
              <a:t>Թիմ, թիմային աշխատանք</a:t>
            </a:r>
            <a:endParaRPr lang="en-AM" sz="2400" dirty="0"/>
          </a:p>
          <a:p>
            <a:endParaRPr lang="en-AM" sz="2400" dirty="0"/>
          </a:p>
        </p:txBody>
      </p:sp>
    </p:spTree>
    <p:extLst>
      <p:ext uri="{BB962C8B-B14F-4D97-AF65-F5344CB8AC3E}">
        <p14:creationId xmlns:p14="http://schemas.microsoft.com/office/powerpoint/2010/main" val="944501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CEEC-C457-5BB0-FA33-AF93FC5E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lvl="1">
              <a:lnSpc>
                <a:spcPct val="115000"/>
              </a:lnSpc>
            </a:pPr>
            <a:r>
              <a:rPr lang="hy-AM" sz="5400" b="1" kern="1200" dirty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rPr>
              <a:t>Ինչ է թիմը</a:t>
            </a:r>
            <a:endParaRPr lang="en-AM" sz="5400" b="1" kern="1200" dirty="0">
              <a:blipFill dpi="0" rotWithShape="1">
                <a:blip r:embed="rId2"/>
                <a:srcRect/>
                <a:tile tx="6350" ty="-127000" sx="65000" sy="64000" flip="none" algn="tl"/>
              </a:blip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96553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1572B0A-C9AE-DAF9-67BE-701633DD5DD7}"/>
              </a:ext>
            </a:extLst>
          </p:cNvPr>
          <p:cNvSpPr txBox="1"/>
          <p:nvPr/>
        </p:nvSpPr>
        <p:spPr>
          <a:xfrm>
            <a:off x="424048" y="1089191"/>
            <a:ext cx="11343904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y-AM" sz="24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Թիմը մարդկանց այնպիսի խումբ է, որի մասնակիցները</a:t>
            </a:r>
          </a:p>
          <a:p>
            <a:endParaRPr lang="en-AM" sz="2400" dirty="0">
              <a:solidFill>
                <a:schemeClr val="accent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hy-AM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ունեն փոխլրացնող հմտություններ (այսինքն՝ կարող են որոշակի գործողություններ կատարել) ու գիտելիքներ</a:t>
            </a:r>
            <a:r>
              <a:rPr lang="en-AM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y-AM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այսինքն՝ որոշակի հարցերի մասին ունեն հստակ իմացություն</a:t>
            </a:r>
            <a:r>
              <a:rPr lang="en-AM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y-AM" sz="2400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0">
              <a:tabLst>
                <a:tab pos="457200" algn="l"/>
              </a:tabLst>
            </a:pPr>
            <a:endParaRPr lang="en-AM" sz="2400" dirty="0">
              <a:solidFill>
                <a:schemeClr val="accent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hy-AM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ունեն ընդհանուր նպատակ (</a:t>
            </a:r>
            <a:r>
              <a:rPr lang="en-US" sz="240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ա</a:t>
            </a:r>
            <a:r>
              <a:rPr lang="hy-AM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յսինքն՝ գիտեն ինչի համար են հավաքված, ինչ են անուն, ինչ արդյունք են ցանկանում ստանալ</a:t>
            </a:r>
            <a:r>
              <a:rPr lang="en-AM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y-AM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hy-AM" sz="2400" dirty="0">
              <a:solidFill>
                <a:schemeClr val="accent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hy-AM" sz="2400" kern="0" dirty="0">
              <a:solidFill>
                <a:schemeClr val="accent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hy-AM" sz="2400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կիսում են նպատակներին հասնելու համար անհրաժեշտ պատասխանատվությունը</a:t>
            </a:r>
            <a:r>
              <a:rPr lang="hy-AM" sz="2400" kern="0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։ </a:t>
            </a:r>
            <a:endParaRPr lang="en-AM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369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DDA179E-E7A2-6210-738C-58AF2D57A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864639"/>
              </p:ext>
            </p:extLst>
          </p:nvPr>
        </p:nvGraphicFramePr>
        <p:xfrm>
          <a:off x="490847" y="1122597"/>
          <a:ext cx="11210306" cy="426720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5605153">
                  <a:extLst>
                    <a:ext uri="{9D8B030D-6E8A-4147-A177-3AD203B41FA5}">
                      <a16:colId xmlns:a16="http://schemas.microsoft.com/office/drawing/2014/main" val="1216292779"/>
                    </a:ext>
                  </a:extLst>
                </a:gridCol>
                <a:gridCol w="5605153">
                  <a:extLst>
                    <a:ext uri="{9D8B030D-6E8A-4147-A177-3AD203B41FA5}">
                      <a16:colId xmlns:a16="http://schemas.microsoft.com/office/drawing/2014/main" val="1168403331"/>
                    </a:ext>
                  </a:extLst>
                </a:gridCol>
              </a:tblGrid>
              <a:tr h="247728">
                <a:tc>
                  <a:txBody>
                    <a:bodyPr/>
                    <a:lstStyle/>
                    <a:p>
                      <a:r>
                        <a:rPr lang="hy-AM" sz="3200" kern="100" dirty="0">
                          <a:effectLst/>
                        </a:rPr>
                        <a:t>Թիմ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hy-AM" sz="3200" kern="100" dirty="0">
                          <a:effectLst/>
                        </a:rPr>
                        <a:t>Խումբ </a:t>
                      </a:r>
                      <a:endParaRPr lang="en-AM" sz="3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1897916"/>
                  </a:ext>
                </a:extLst>
              </a:tr>
              <a:tr h="495456">
                <a:tc>
                  <a:txBody>
                    <a:bodyPr/>
                    <a:lstStyle/>
                    <a:p>
                      <a:r>
                        <a:rPr lang="hy-AM" sz="2000" b="0" kern="100" dirty="0">
                          <a:effectLst/>
                        </a:rPr>
                        <a:t>Կենտրոնացում </a:t>
                      </a:r>
                      <a:r>
                        <a:rPr lang="hy-AM" sz="2000" b="1" kern="100" dirty="0">
                          <a:effectLst/>
                        </a:rPr>
                        <a:t>ընդհանուր</a:t>
                      </a:r>
                      <a:r>
                        <a:rPr lang="hy-AM" sz="2000" b="0" kern="100" dirty="0">
                          <a:effectLst/>
                        </a:rPr>
                        <a:t> նպատակի վրա։</a:t>
                      </a:r>
                    </a:p>
                    <a:p>
                      <a:endParaRPr lang="hy-AM" sz="2000" b="0" kern="100" dirty="0">
                        <a:effectLst/>
                      </a:endParaRPr>
                    </a:p>
                    <a:p>
                      <a:endParaRPr lang="en-AM" sz="2400" b="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hy-AM" sz="2000" b="0" kern="100" dirty="0">
                          <a:effectLst/>
                        </a:rPr>
                        <a:t>Յուրաքանչյուր մասնակից կենտրոնանում է իր </a:t>
                      </a:r>
                      <a:r>
                        <a:rPr lang="hy-AM" sz="2000" b="1" kern="100" dirty="0">
                          <a:effectLst/>
                        </a:rPr>
                        <a:t>անհատական</a:t>
                      </a:r>
                      <a:r>
                        <a:rPr lang="hy-AM" sz="2000" b="0" kern="100" dirty="0">
                          <a:effectLst/>
                        </a:rPr>
                        <a:t> նպատակի վրա։</a:t>
                      </a:r>
                      <a:endParaRPr lang="en-AM" sz="2400" b="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7482236"/>
                  </a:ext>
                </a:extLst>
              </a:tr>
              <a:tr h="743184">
                <a:tc>
                  <a:txBody>
                    <a:bodyPr/>
                    <a:lstStyle/>
                    <a:p>
                      <a:r>
                        <a:rPr lang="hy-AM" sz="2000" b="0" kern="100" dirty="0">
                          <a:effectLst/>
                        </a:rPr>
                        <a:t>Արդյունքը, որ գրանցվում է թիմային է, այսինքն՝ ոչ թե </a:t>
                      </a:r>
                      <a:r>
                        <a:rPr lang="hy-AM" sz="2000" b="1" kern="100" dirty="0">
                          <a:effectLst/>
                        </a:rPr>
                        <a:t>«Ես արեցի», </a:t>
                      </a:r>
                      <a:r>
                        <a:rPr lang="hy-AM" sz="2000" b="0" kern="100" dirty="0">
                          <a:effectLst/>
                        </a:rPr>
                        <a:t>այլ </a:t>
                      </a:r>
                      <a:r>
                        <a:rPr lang="hy-AM" sz="2000" b="1" kern="100" dirty="0">
                          <a:effectLst/>
                        </a:rPr>
                        <a:t>«Մենք արեցինք»։</a:t>
                      </a:r>
                    </a:p>
                    <a:p>
                      <a:endParaRPr lang="en-AM" sz="2400" b="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hy-AM" sz="2000" b="0" kern="100" dirty="0">
                          <a:effectLst/>
                        </a:rPr>
                        <a:t>Արդյունքը անհատական է՝ </a:t>
                      </a:r>
                      <a:r>
                        <a:rPr lang="hy-AM" sz="2000" b="1" kern="100" dirty="0">
                          <a:effectLst/>
                        </a:rPr>
                        <a:t>«Ես արեցի»։</a:t>
                      </a:r>
                      <a:endParaRPr lang="en-AM" sz="2400" b="1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7116979"/>
                  </a:ext>
                </a:extLst>
              </a:tr>
              <a:tr h="1238640">
                <a:tc>
                  <a:txBody>
                    <a:bodyPr/>
                    <a:lstStyle/>
                    <a:p>
                      <a:r>
                        <a:rPr lang="hy-AM" sz="2000" b="0" kern="100" dirty="0">
                          <a:effectLst/>
                        </a:rPr>
                        <a:t>Պատասխանատվությունը կիսվում է ընդհանուր արդյունքին հասնելու համար՝ </a:t>
                      </a:r>
                      <a:r>
                        <a:rPr lang="hy-AM" sz="2000" b="1" kern="100" dirty="0">
                          <a:effectLst/>
                        </a:rPr>
                        <a:t>«Ես էլ եմ պատասխանատու մեր արդյունքի համար, դու՝ էլ»</a:t>
                      </a:r>
                      <a:endParaRPr lang="en-AM" sz="2400" b="1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hy-AM" sz="2000" b="0" kern="100" dirty="0">
                          <a:effectLst/>
                        </a:rPr>
                        <a:t>Յուրաքանչյուր մասնակից միայն իր արդյունքի համար է կրում պատասխանատվություն՝ </a:t>
                      </a:r>
                      <a:r>
                        <a:rPr lang="hy-AM" sz="2000" b="1" kern="100" dirty="0">
                          <a:effectLst/>
                        </a:rPr>
                        <a:t>«Ես պատասխանատու եմ միայն իմ արդյունքի համար»։</a:t>
                      </a:r>
                      <a:endParaRPr lang="en-AM" sz="2400" b="1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2528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256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CEEC-C457-5BB0-FA33-AF93FC5E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0" lvl="1">
              <a:lnSpc>
                <a:spcPct val="115000"/>
              </a:lnSpc>
            </a:pPr>
            <a:r>
              <a:rPr lang="hy-AM" sz="5400" b="1" kern="1200" dirty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rPr>
              <a:t>Առաջնորդի քայլերը արդյունավետ թիմային աշխատանք կառուցելու համար</a:t>
            </a:r>
            <a:endParaRPr lang="en-AM" sz="5400" b="1" kern="1200" dirty="0">
              <a:blipFill dpi="0" rotWithShape="1">
                <a:blip r:embed="rId2"/>
                <a:srcRect/>
                <a:tile tx="6350" ty="-127000" sx="65000" sy="64000" flip="none" algn="tl"/>
              </a:blip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32525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1572B0A-C9AE-DAF9-67BE-701633DD5DD7}"/>
              </a:ext>
            </a:extLst>
          </p:cNvPr>
          <p:cNvSpPr txBox="1"/>
          <p:nvPr/>
        </p:nvSpPr>
        <p:spPr>
          <a:xfrm>
            <a:off x="590302" y="412789"/>
            <a:ext cx="11343904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y-AM" sz="20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Առաջնորդը </a:t>
            </a:r>
          </a:p>
          <a:p>
            <a:endParaRPr lang="en-AM" sz="18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hy-AM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հավաստիանում է, որ թիմի բոլոր անդամները գիտեն իրենց դերն ու անելիքը,</a:t>
            </a:r>
            <a:endParaRPr lang="en-AM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hy-AM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բացատրում է խնդրի/առաջադրանքի մանրամասները,</a:t>
            </a:r>
            <a:endParaRPr lang="en-AM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hy-AM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ներգրավում է թիմի բոլոր անդամներին արդյունքին հասնելու ճանապարհները դուրս բերելու քննարկման մեջ,</a:t>
            </a:r>
            <a:endParaRPr lang="en-AM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hy-AM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խրախուսում է թիմի անդամներին արտահայտվել, առաջարկել լուծումներ, ինքնուրույն գործողություններ կատարել,</a:t>
            </a:r>
            <a:endParaRPr lang="en-AM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hy-AM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գործողությունների իրականացման ընթացքում պատասխանատվությունը կիսում է,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hy-AM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հետաքրքրվում է, թե ինչն է ոգևորում թիմի անդամներին,</a:t>
            </a:r>
            <a:endParaRPr lang="en-AM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hy-AM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աջակցում է խնդիրների լուծման, որոշումների կայացման ընթացքում,</a:t>
            </a:r>
            <a:endParaRPr lang="en-AM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hy-AM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աջակցում է սխալների վերլուծության և դրանցից դաս քաղելու գործընթացում,</a:t>
            </a:r>
            <a:endParaRPr lang="en-AM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hy-AM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հետադարձ կապ է տալիս թիմի անդամների իրենց ուժեղ կողմերի մասին,</a:t>
            </a:r>
            <a:endParaRPr lang="en-AM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hy-AM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աջակցում է առաջացած դժվարությունների ընթացքում։</a:t>
            </a:r>
            <a:endParaRPr lang="en-AM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endParaRPr lang="en-AM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24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CEEC-C457-5BB0-FA33-AF93FC5E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/>
              <a:t>Մինչ հաջորդ </a:t>
            </a:r>
            <a:r>
              <a:rPr lang="hy-AM" dirty="0"/>
              <a:t>հանդիպում</a:t>
            </a:r>
            <a:endParaRPr lang="en-AM" dirty="0"/>
          </a:p>
        </p:txBody>
      </p:sp>
    </p:spTree>
    <p:extLst>
      <p:ext uri="{BB962C8B-B14F-4D97-AF65-F5344CB8AC3E}">
        <p14:creationId xmlns:p14="http://schemas.microsoft.com/office/powerpoint/2010/main" val="39775505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{38D00AA2-0CC0-A24C-B61A-7B41712407B2}tf10001070</Template>
  <TotalTime>85</TotalTime>
  <Words>274</Words>
  <Application>Microsoft Macintosh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Bookman Old Style</vt:lpstr>
      <vt:lpstr>Calibri</vt:lpstr>
      <vt:lpstr>Century Gothic</vt:lpstr>
      <vt:lpstr>Rockwell Extra Bold</vt:lpstr>
      <vt:lpstr>Times New Roman</vt:lpstr>
      <vt:lpstr>Wingdings</vt:lpstr>
      <vt:lpstr>Wood Type</vt:lpstr>
      <vt:lpstr>Առաջնորդական հմտությունների զարգացում</vt:lpstr>
      <vt:lpstr>Ինչ է թիմը</vt:lpstr>
      <vt:lpstr>PowerPoint Presentation</vt:lpstr>
      <vt:lpstr>PowerPoint Presentation</vt:lpstr>
      <vt:lpstr>Առաջնորդի քայլերը արդյունավետ թիմային աշխատանք կառուցելու համար</vt:lpstr>
      <vt:lpstr>PowerPoint Presentation</vt:lpstr>
      <vt:lpstr>Մինչ հաջորդ հանդիպում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Հաղորդակցման հմտություններ </dc:title>
  <dc:creator>inespoghosyan@gmail.com</dc:creator>
  <cp:lastModifiedBy>inespoghosyan@gmail.com</cp:lastModifiedBy>
  <cp:revision>15</cp:revision>
  <dcterms:created xsi:type="dcterms:W3CDTF">2025-10-18T16:46:12Z</dcterms:created>
  <dcterms:modified xsi:type="dcterms:W3CDTF">2025-12-14T16:14:49Z</dcterms:modified>
</cp:coreProperties>
</file>